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5" r:id="rId2"/>
    <p:sldId id="256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7" r:id="rId24"/>
    <p:sldId id="282" r:id="rId25"/>
    <p:sldId id="285" r:id="rId26"/>
    <p:sldId id="286" r:id="rId27"/>
    <p:sldId id="288" r:id="rId28"/>
    <p:sldId id="289" r:id="rId29"/>
    <p:sldId id="290" r:id="rId30"/>
    <p:sldId id="29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4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13258F-859D-416E-9C59-0E61B4C350D9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0B5496-8EA2-40D6-B9D7-6B9AF1ACE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27CFF-6F15-4832-8478-4AE71B513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012A9D-7CB7-421D-B33C-E87E587D005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E7F9B-34C6-443B-A65A-C921FC8B17C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A90D00-784B-4F9D-9626-94F5AE2DD31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B9F7A-F25D-4E5D-956A-6A05397D5B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A6C6AA-F384-4A73-9CBE-6AEEEF02C15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8DDF-97F6-4FE3-B682-ED156B286CD7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F3F27-D73D-4DCA-99F1-46EE342E4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B446-5F29-4F61-A706-81A16CB93F54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2551-5424-42BA-BCE9-B9327FDDB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13AB-8984-49C3-B629-1A8D0D697719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5119-EA62-4A6D-921E-1C59C9D1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CB9EE-607D-48D9-B8B7-B314516A70DF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FCCF7-55E8-40D1-8E41-4E479F2C1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B9CF-D2DF-46A5-9D9B-1C085817A2FF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D954-1E01-41DC-A908-340CDD35E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20D4-CC1F-41B7-A541-3DB0AE9CF868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E452B-42D7-406F-B9B3-638FF59A0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4020-7468-420E-B485-D4DF8DA4CED5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640D-0C77-40C4-9AAC-5071317ED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2C309-A8C5-4BC7-8472-3AE9FA00DD49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9720-51E4-43B8-BA24-C7190FF4A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84070-3B1E-4B3C-B2D1-FF28A0AB8CE7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3167C-B666-43DC-8DD6-ACF1F4F9E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420B-5C59-4EE3-9427-882B987C7167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D34D-B41F-4086-9400-7B5FAEE9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4AF9-03F1-4F24-96E3-9CB2DB4747DF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C4BE-D9B6-4E04-8F7B-012051A30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633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FF33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72AC25-E437-46DC-A17B-0E431EF931C6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3402B8-CFD2-44A5-82F7-D885493C6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077;&#1089;&#1077;&#1083;&#1072;&#1103;%20&#1079;&#1072;&#1088;&#1103;&#1076;&#1082;&#1072;\&#1047;&#1072;&#1088;&#1103;&#1076;&#1082;&#1072;%20&#1057;&#1086;&#1083;&#1085;&#1099;&#1096;&#1082;&#1086;%20&#1083;&#1091;&#1095;&#1080;&#1089;&#1090;&#1086;&#1077;.mp3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1.gif"/><Relationship Id="rId7" Type="http://schemas.openxmlformats.org/officeDocument/2006/relationships/image" Target="../media/image2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6.gi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1.gif"/><Relationship Id="rId7" Type="http://schemas.openxmlformats.org/officeDocument/2006/relationships/image" Target="../media/image2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wmf"/><Relationship Id="rId4" Type="http://schemas.openxmlformats.org/officeDocument/2006/relationships/image" Target="../media/image28.gif"/><Relationship Id="rId9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3.gi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gif"/><Relationship Id="rId7" Type="http://schemas.openxmlformats.org/officeDocument/2006/relationships/image" Target="../media/image3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2.gif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30.gif"/><Relationship Id="rId7" Type="http://schemas.openxmlformats.org/officeDocument/2006/relationships/image" Target="../media/image2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23.gif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gif"/><Relationship Id="rId7" Type="http://schemas.openxmlformats.org/officeDocument/2006/relationships/image" Target="../media/image3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3.gif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2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2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85;&#1072;&#1089;&#1090;&#1077;&#1085;&#1100;&#1082;&#1072;-&#1089;&#1086;&#1083;&#1085;&#1099;&#1096;&#1082;&#1086;\Desktop\SMS-Zvuk-na-sms(muzofon.com)%20(1)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23.gif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0.gif"/><Relationship Id="rId7" Type="http://schemas.openxmlformats.org/officeDocument/2006/relationships/image" Target="../media/image2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23.gif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wmf"/><Relationship Id="rId4" Type="http://schemas.openxmlformats.org/officeDocument/2006/relationships/image" Target="../media/image21.gif"/><Relationship Id="rId9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85;&#1072;&#1089;&#1090;&#1077;&#1085;&#1100;&#1082;&#1072;-&#1089;&#1086;&#1083;&#1085;&#1099;&#1096;&#1082;&#1086;\Desktop\&#1048;&#1056;&#1050;&#1040;%20-%20&#1044;&#1067;&#1056;&#1050;&#1040;\Nedetsky_znak_-_PDD_dlya_detey_Smeshariki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50" y="285750"/>
            <a:ext cx="85725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Государственное учреждение образования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«Средняя школа № 5 г. Жодино»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ПРАВИЛА ДОРОЖНОГО ДВИЖЕНИЯ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 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Жодино  2013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4625" y="4143375"/>
            <a:ext cx="6215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Учитель начальных классов</a:t>
            </a:r>
          </a:p>
          <a:p>
            <a:pPr algn="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ГУО «Средняя школа № 5 г. Жодино»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КУПЦОВА Ирина Михайловна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 descr="Рисунок4"/>
          <p:cNvPicPr>
            <a:picLocks noChangeAspect="1" noChangeArrowheads="1"/>
          </p:cNvPicPr>
          <p:nvPr/>
        </p:nvPicPr>
        <p:blipFill>
          <a:blip r:embed="rId3"/>
          <a:srcRect l="26563" t="27364" b="41536"/>
          <a:stretch>
            <a:fillRect/>
          </a:stretch>
        </p:blipFill>
        <p:spPr bwMode="auto">
          <a:xfrm>
            <a:off x="0" y="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214313" y="2457450"/>
            <a:ext cx="6143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 Эй, Лежебоки, </a:t>
            </a:r>
          </a:p>
          <a:p>
            <a:r>
              <a:rPr lang="ru-RU" sz="4000" b="1">
                <a:latin typeface="Calibri" pitchFamily="34" charset="0"/>
              </a:rPr>
              <a:t>              ну-ка вставайте!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На зарядку выбегайте!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Хорошенько потянулись, </a:t>
            </a:r>
          </a:p>
          <a:p>
            <a:r>
              <a:rPr lang="ru-RU" sz="4000" b="1">
                <a:latin typeface="Calibri" pitchFamily="34" charset="0"/>
              </a:rPr>
              <a:t> Наконец-то </a:t>
            </a:r>
          </a:p>
          <a:p>
            <a:r>
              <a:rPr lang="ru-RU" sz="4000" b="1">
                <a:latin typeface="Calibri" pitchFamily="34" charset="0"/>
              </a:rPr>
              <a:t>           вы проснулись! </a:t>
            </a:r>
            <a:br>
              <a:rPr lang="ru-RU" sz="4000" b="1">
                <a:latin typeface="Calibri" pitchFamily="34" charset="0"/>
              </a:rPr>
            </a:br>
            <a:endParaRPr lang="ru-RU" sz="4000" b="1">
              <a:latin typeface="Calibri" pitchFamily="34" charset="0"/>
            </a:endParaRPr>
          </a:p>
        </p:txBody>
      </p:sp>
      <p:pic>
        <p:nvPicPr>
          <p:cNvPr id="11268" name="Picture 4" descr="066aa0d786db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2928938" y="0"/>
            <a:ext cx="3357562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лако 8"/>
          <p:cNvSpPr/>
          <p:nvPr/>
        </p:nvSpPr>
        <p:spPr>
          <a:xfrm>
            <a:off x="5786438" y="714375"/>
            <a:ext cx="1285875" cy="5715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500063" y="571500"/>
            <a:ext cx="1500187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1" name="Picture 5" descr="j0343317"/>
          <p:cNvPicPr>
            <a:picLocks noChangeAspect="1" noChangeArrowheads="1"/>
          </p:cNvPicPr>
          <p:nvPr/>
        </p:nvPicPr>
        <p:blipFill>
          <a:blip r:embed="rId5"/>
          <a:srcRect l="-7584" r="8989"/>
          <a:stretch>
            <a:fillRect/>
          </a:stretch>
        </p:blipFill>
        <p:spPr bwMode="auto">
          <a:xfrm>
            <a:off x="5429250" y="3714750"/>
            <a:ext cx="3714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34802">
            <a:off x="6038850" y="3162300"/>
            <a:ext cx="88741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7" descr="butterfly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1214438"/>
            <a:ext cx="15113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37912">
            <a:off x="390525" y="5845175"/>
            <a:ext cx="749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рядка Солнышко лучистое.mp3">
            <a:hlinkClick r:id="" action="ppaction://media"/>
          </p:cNvPr>
          <p:cNvSpPr>
            <a:spLocks noRot="1" noChangeAspect="1"/>
          </p:cNvSpPr>
          <p:nvPr>
            <a:audioFile r:link="rId1"/>
          </p:nvPr>
        </p:nvSpPr>
        <p:spPr bwMode="auto">
          <a:xfrm>
            <a:off x="8072438" y="285750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3" descr="Рисунок4"/>
          <p:cNvPicPr>
            <a:picLocks noChangeAspect="1" noChangeArrowheads="1"/>
          </p:cNvPicPr>
          <p:nvPr/>
        </p:nvPicPr>
        <p:blipFill>
          <a:blip r:embed="rId2"/>
          <a:srcRect l="26563" t="27364" b="41536"/>
          <a:stretch>
            <a:fillRect/>
          </a:stretch>
        </p:blipFill>
        <p:spPr bwMode="auto">
          <a:xfrm>
            <a:off x="0" y="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285750" y="2214563"/>
            <a:ext cx="8215313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/>
            </a:r>
            <a:br>
              <a:rPr lang="ru-RU" sz="32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Начинаем! Все готовы? </a:t>
            </a:r>
          </a:p>
          <a:p>
            <a:r>
              <a:rPr lang="ru-RU" sz="4000" b="1">
                <a:latin typeface="Calibri" pitchFamily="34" charset="0"/>
              </a:rPr>
              <a:t>               Отвечаем - Все готовы!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Начинаем, все здоровы?! </a:t>
            </a:r>
          </a:p>
          <a:p>
            <a:r>
              <a:rPr lang="ru-RU" sz="4000" b="1">
                <a:latin typeface="Calibri" pitchFamily="34" charset="0"/>
              </a:rPr>
              <a:t>                Я не слышу – </a:t>
            </a:r>
          </a:p>
          <a:p>
            <a:r>
              <a:rPr lang="ru-RU" sz="4000" b="1">
                <a:latin typeface="Calibri" pitchFamily="34" charset="0"/>
              </a:rPr>
              <a:t>                Все здоровы! </a:t>
            </a:r>
            <a:br>
              <a:rPr lang="ru-RU" sz="4000" b="1">
                <a:latin typeface="Calibri" pitchFamily="34" charset="0"/>
              </a:rPr>
            </a:br>
            <a:endParaRPr lang="ru-RU" sz="4000" b="1">
              <a:latin typeface="Calibri" pitchFamily="34" charset="0"/>
            </a:endParaRPr>
          </a:p>
        </p:txBody>
      </p:sp>
      <p:pic>
        <p:nvPicPr>
          <p:cNvPr id="12292" name="Picture 4" descr="066aa0d786db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642938" y="0"/>
            <a:ext cx="292893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лако 12"/>
          <p:cNvSpPr/>
          <p:nvPr/>
        </p:nvSpPr>
        <p:spPr>
          <a:xfrm>
            <a:off x="5429250" y="642938"/>
            <a:ext cx="1500188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4" name="Picture 5" descr="j03433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6863" y="4000500"/>
            <a:ext cx="37671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7508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86313"/>
            <a:ext cx="22002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3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34802">
            <a:off x="7662863" y="3351213"/>
            <a:ext cx="117633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7" descr="butterfly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0" y="1857375"/>
            <a:ext cx="1511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37912">
            <a:off x="552450" y="3284538"/>
            <a:ext cx="82391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37912">
            <a:off x="4076700" y="1744663"/>
            <a:ext cx="625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3" descr="Рисунок4"/>
          <p:cNvPicPr>
            <a:picLocks noChangeAspect="1" noChangeArrowheads="1"/>
          </p:cNvPicPr>
          <p:nvPr/>
        </p:nvPicPr>
        <p:blipFill>
          <a:blip r:embed="rId2"/>
          <a:srcRect l="26563" t="27364" b="41536"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428625" y="2500313"/>
            <a:ext cx="78581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Становитесь по порядку, </a:t>
            </a:r>
          </a:p>
          <a:p>
            <a:r>
              <a:rPr lang="ru-RU" sz="4000" b="1">
                <a:latin typeface="Calibri" pitchFamily="34" charset="0"/>
              </a:rPr>
              <a:t>                    на веселую зарядку.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Приготовились, начнем </a:t>
            </a:r>
          </a:p>
          <a:p>
            <a:r>
              <a:rPr lang="ru-RU" sz="4000" b="1">
                <a:latin typeface="Calibri" pitchFamily="34" charset="0"/>
              </a:rPr>
              <a:t>и все вместе подпоём!</a:t>
            </a:r>
          </a:p>
        </p:txBody>
      </p:sp>
      <p:pic>
        <p:nvPicPr>
          <p:cNvPr id="13316" name="Picture 4" descr="066aa0d786db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2071688" y="0"/>
            <a:ext cx="27146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лако 7"/>
          <p:cNvSpPr/>
          <p:nvPr/>
        </p:nvSpPr>
        <p:spPr>
          <a:xfrm>
            <a:off x="5500688" y="642938"/>
            <a:ext cx="1500187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285750" y="285750"/>
            <a:ext cx="1357313" cy="5715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9" name="Picture 8" descr="MOI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5000625"/>
            <a:ext cx="23209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 descr="j03433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878263"/>
            <a:ext cx="3929062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34802">
            <a:off x="5389563" y="1865313"/>
            <a:ext cx="889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7" descr="butterfly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63" y="2714625"/>
            <a:ext cx="1511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37912">
            <a:off x="322263" y="3165475"/>
            <a:ext cx="57943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6" descr="4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90850" y="5214938"/>
            <a:ext cx="2039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7" descr="butterfly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928688"/>
            <a:ext cx="128587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 descr="Рисунок4"/>
          <p:cNvPicPr>
            <a:picLocks noChangeAspect="1" noChangeArrowheads="1"/>
          </p:cNvPicPr>
          <p:nvPr/>
        </p:nvPicPr>
        <p:blipFill>
          <a:blip r:embed="rId2"/>
          <a:srcRect l="26563" t="27364" b="41536"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лако 9"/>
          <p:cNvSpPr/>
          <p:nvPr/>
        </p:nvSpPr>
        <p:spPr>
          <a:xfrm>
            <a:off x="5500688" y="642938"/>
            <a:ext cx="1500187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500063" y="214313"/>
            <a:ext cx="1714500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1" name="Picture 7" descr="730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563938"/>
            <a:ext cx="2071687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066aa0d786db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1571625" y="-214313"/>
            <a:ext cx="33385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34802">
            <a:off x="5461000" y="4437063"/>
            <a:ext cx="889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5"/>
          <p:cNvSpPr>
            <a:spLocks noChangeArrowheads="1"/>
          </p:cNvSpPr>
          <p:nvPr/>
        </p:nvSpPr>
        <p:spPr bwMode="auto">
          <a:xfrm>
            <a:off x="642938" y="2457450"/>
            <a:ext cx="85010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Солнышко лучистое, любит скакать,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С облачка на облачко перелетать!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                      Вот  так вот!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пять.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                        Еще раз!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4345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37912">
            <a:off x="141288" y="3541713"/>
            <a:ext cx="8223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38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7159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40769">
            <a:off x="8150225" y="3578225"/>
            <a:ext cx="72707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264 -0.00695 C -0.03368 -0.03982 0.0401 -0.06019 0.12188 -0.06019 C 0.20382 -0.06019 0.2776 -0.03982 0.32691 -0.00695 C 0.2776 0.02569 0.20382 0.04629 0.12188 0.04629 C 0.0401 0.04629 -0.03368 0.02569 -0.08264 -0.00695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3" descr="Рисунок4"/>
          <p:cNvPicPr>
            <a:picLocks noChangeAspect="1" noChangeArrowheads="1"/>
          </p:cNvPicPr>
          <p:nvPr/>
        </p:nvPicPr>
        <p:blipFill>
          <a:blip r:embed="rId2"/>
          <a:srcRect l="26563" t="27364" b="41536"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571500" y="1643063"/>
            <a:ext cx="82153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         Все разрабатываем руки – </a:t>
            </a:r>
          </a:p>
          <a:p>
            <a:r>
              <a:rPr lang="ru-RU" sz="4000" b="1">
                <a:latin typeface="Calibri" pitchFamily="34" charset="0"/>
              </a:rPr>
              <a:t>         нету места больше скуки!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Все разрабатываем плечи – </a:t>
            </a:r>
          </a:p>
          <a:p>
            <a:r>
              <a:rPr lang="ru-RU" sz="4000" b="1">
                <a:latin typeface="Calibri" pitchFamily="34" charset="0"/>
              </a:rPr>
              <a:t>чтоб в походах было легче!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Все разрабатываем ноги – </a:t>
            </a:r>
          </a:p>
          <a:p>
            <a:r>
              <a:rPr lang="ru-RU" sz="4000" b="1">
                <a:latin typeface="Calibri" pitchFamily="34" charset="0"/>
              </a:rPr>
              <a:t>   чтоб не уставать в дороге!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                Все разрабатываем шею – </a:t>
            </a:r>
          </a:p>
          <a:p>
            <a:r>
              <a:rPr lang="ru-RU" sz="4000" b="1">
                <a:latin typeface="Calibri" pitchFamily="34" charset="0"/>
              </a:rPr>
              <a:t>                 чтобы пелось веселее!</a:t>
            </a:r>
          </a:p>
          <a:p>
            <a:endParaRPr lang="ru-RU" sz="4000">
              <a:latin typeface="Calibri" pitchFamily="34" charset="0"/>
            </a:endParaRPr>
          </a:p>
        </p:txBody>
      </p:sp>
      <p:pic>
        <p:nvPicPr>
          <p:cNvPr id="15364" name="Picture 4" descr="066aa0d786db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-285750"/>
            <a:ext cx="242887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лако 6"/>
          <p:cNvSpPr/>
          <p:nvPr/>
        </p:nvSpPr>
        <p:spPr>
          <a:xfrm>
            <a:off x="5429250" y="642938"/>
            <a:ext cx="1500188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6" name="Picture 8" descr="MOI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25" y="3429000"/>
            <a:ext cx="23653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837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86375"/>
            <a:ext cx="221297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37912">
            <a:off x="333375" y="2100263"/>
            <a:ext cx="6223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37912">
            <a:off x="8413750" y="2251075"/>
            <a:ext cx="635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7" descr="butterfly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5" y="357188"/>
            <a:ext cx="15113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" descr="Рисунок4"/>
          <p:cNvPicPr>
            <a:picLocks noChangeAspect="1" noChangeArrowheads="1"/>
          </p:cNvPicPr>
          <p:nvPr/>
        </p:nvPicPr>
        <p:blipFill>
          <a:blip r:embed="rId2"/>
          <a:srcRect l="26563" t="27364" b="41536"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5500688" y="642938"/>
            <a:ext cx="1500187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285750" y="214313"/>
            <a:ext cx="1500188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9" name="Picture 7" descr="730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492500"/>
            <a:ext cx="211613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66aa0d786db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2092325" y="0"/>
            <a:ext cx="3175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34802">
            <a:off x="5532438" y="4365625"/>
            <a:ext cx="889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Прямоугольник 5"/>
          <p:cNvSpPr>
            <a:spLocks noChangeArrowheads="1"/>
          </p:cNvSpPr>
          <p:nvPr/>
        </p:nvSpPr>
        <p:spPr bwMode="auto">
          <a:xfrm>
            <a:off x="357188" y="2357438"/>
            <a:ext cx="85010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Солнышко лучистое, любит скакать,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С облачка на облачко перелетать!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                      Все вместе!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пять.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                        Еще раз!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6393" name="Picture 7" descr="D:\анимашки\анимашки\насекомые\butterfly1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500188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37912">
            <a:off x="7980363" y="3352800"/>
            <a:ext cx="8112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5" descr="38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571875"/>
            <a:ext cx="7159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264 -0.00695 C -0.03368 -0.03982 0.0401 -0.06019 0.12188 -0.06019 C 0.20382 -0.06019 0.2776 -0.03982 0.32691 -0.00695 C 0.2776 0.02569 0.20382 0.04629 0.12188 0.04629 C 0.0401 0.04629 -0.03368 0.02569 -0.08264 -0.00695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3" descr="Рисунок4"/>
          <p:cNvPicPr>
            <a:picLocks noChangeAspect="1" noChangeArrowheads="1"/>
          </p:cNvPicPr>
          <p:nvPr/>
        </p:nvPicPr>
        <p:blipFill>
          <a:blip r:embed="rId2"/>
          <a:srcRect l="26563" t="27364" b="41536"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357188" y="714375"/>
            <a:ext cx="8215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latin typeface="Calibri" pitchFamily="34" charset="0"/>
            </a:endParaRPr>
          </a:p>
          <a:p>
            <a:endParaRPr lang="ru-RU" sz="4000">
              <a:latin typeface="Calibri" pitchFamily="34" charset="0"/>
            </a:endParaRPr>
          </a:p>
        </p:txBody>
      </p:sp>
      <p:pic>
        <p:nvPicPr>
          <p:cNvPr id="17412" name="Picture 4" descr="066aa0d786db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214313" y="-214313"/>
            <a:ext cx="22145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3"/>
          <p:cNvSpPr>
            <a:spLocks noChangeArrowheads="1"/>
          </p:cNvSpPr>
          <p:nvPr/>
        </p:nvSpPr>
        <p:spPr bwMode="auto">
          <a:xfrm>
            <a:off x="500063" y="1643063"/>
            <a:ext cx="8286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Так, приготовьтесь, сей момент,</a:t>
            </a:r>
          </a:p>
          <a:p>
            <a:r>
              <a:rPr lang="ru-RU" sz="4000" b="1">
                <a:latin typeface="Calibri" pitchFamily="34" charset="0"/>
              </a:rPr>
              <a:t>      самый сложный элемент,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Надо пополам согнуться </a:t>
            </a:r>
          </a:p>
          <a:p>
            <a:r>
              <a:rPr lang="ru-RU" sz="4000" b="1">
                <a:latin typeface="Calibri" pitchFamily="34" charset="0"/>
              </a:rPr>
              <a:t>      и руками земли коснуться!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Ну-ка, ноги не сгибать! </a:t>
            </a:r>
          </a:p>
          <a:p>
            <a:r>
              <a:rPr lang="ru-RU" sz="4000" b="1">
                <a:latin typeface="Calibri" pitchFamily="34" charset="0"/>
              </a:rPr>
              <a:t>     Раз, два, три, четыре, пять!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Молодцы! Все постарались,</a:t>
            </a:r>
          </a:p>
          <a:p>
            <a:r>
              <a:rPr lang="ru-RU" sz="4000" b="1">
                <a:latin typeface="Calibri" pitchFamily="34" charset="0"/>
              </a:rPr>
              <a:t>      разогнулись, отдышались. 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5500688" y="642938"/>
            <a:ext cx="1500187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5" name="Picture 6" descr="7508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6875" y="4143375"/>
            <a:ext cx="2397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34802">
            <a:off x="4532313" y="936625"/>
            <a:ext cx="889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37912">
            <a:off x="123825" y="3355975"/>
            <a:ext cx="82391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" descr="D:\анимашки\анимашки\насекомые\Bee0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755087">
            <a:off x="8025606" y="2005807"/>
            <a:ext cx="74453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7" descr="butterfly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63" y="3143250"/>
            <a:ext cx="1511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3" descr="Рисунок4"/>
          <p:cNvPicPr>
            <a:picLocks noChangeAspect="1" noChangeArrowheads="1"/>
          </p:cNvPicPr>
          <p:nvPr/>
        </p:nvPicPr>
        <p:blipFill>
          <a:blip r:embed="rId2"/>
          <a:srcRect l="26563" t="27364" b="41536"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5500688" y="642938"/>
            <a:ext cx="1500187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6" name="Picture 7" descr="730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833813"/>
            <a:ext cx="19018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66aa0d786db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1357313" y="-214313"/>
            <a:ext cx="3175000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лако 9"/>
          <p:cNvSpPr/>
          <p:nvPr/>
        </p:nvSpPr>
        <p:spPr>
          <a:xfrm>
            <a:off x="214313" y="1714500"/>
            <a:ext cx="1500187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9" name="Picture 3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34802">
            <a:off x="5545138" y="4311650"/>
            <a:ext cx="996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37912">
            <a:off x="8191500" y="3457575"/>
            <a:ext cx="6223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Прямоугольник 5"/>
          <p:cNvSpPr>
            <a:spLocks noChangeArrowheads="1"/>
          </p:cNvSpPr>
          <p:nvPr/>
        </p:nvSpPr>
        <p:spPr bwMode="auto">
          <a:xfrm>
            <a:off x="285750" y="2714625"/>
            <a:ext cx="8501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Солнышко лучистое, любит скакать,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С облачка на облачко перелетать!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                      Вот  так вот!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пять. </a:t>
            </a:r>
            <a:br>
              <a:rPr lang="ru-RU" sz="4000" b="1">
                <a:latin typeface="Calibri" pitchFamily="34" charset="0"/>
              </a:rPr>
            </a:br>
            <a:endParaRPr lang="ru-RU" sz="4000">
              <a:latin typeface="Calibri" pitchFamily="34" charset="0"/>
            </a:endParaRPr>
          </a:p>
        </p:txBody>
      </p:sp>
      <p:pic>
        <p:nvPicPr>
          <p:cNvPr id="18442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37912">
            <a:off x="8196263" y="3427413"/>
            <a:ext cx="8239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40769">
            <a:off x="1069975" y="3863975"/>
            <a:ext cx="7286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2.96296E-6 C 0.04896 -0.03287 0.12274 -0.05324 0.20452 -0.05324 C 0.28646 -0.05324 0.36024 -0.03287 0.40955 -2.96296E-6 C 0.36024 0.03264 0.28646 0.05324 0.20452 0.05324 C 0.12274 0.05324 0.04896 0.03264 -1.66667E-6 -2.96296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3" descr="Рисунок4"/>
          <p:cNvPicPr>
            <a:picLocks noChangeAspect="1" noChangeArrowheads="1"/>
          </p:cNvPicPr>
          <p:nvPr/>
        </p:nvPicPr>
        <p:blipFill>
          <a:blip r:embed="rId2"/>
          <a:srcRect l="26563" t="27364" b="41536"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357188" y="714375"/>
            <a:ext cx="8215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latin typeface="Calibri" pitchFamily="34" charset="0"/>
            </a:endParaRPr>
          </a:p>
          <a:p>
            <a:endParaRPr lang="ru-RU" sz="4000">
              <a:latin typeface="Calibri" pitchFamily="34" charset="0"/>
            </a:endParaRPr>
          </a:p>
        </p:txBody>
      </p:sp>
      <p:pic>
        <p:nvPicPr>
          <p:cNvPr id="19460" name="Picture 4" descr="066aa0d786db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214313" y="-214313"/>
            <a:ext cx="22145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500063" y="1643063"/>
            <a:ext cx="84296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Прыгают, скачут все на свете,</a:t>
            </a:r>
          </a:p>
          <a:p>
            <a:r>
              <a:rPr lang="ru-RU" sz="4000" b="1">
                <a:latin typeface="Calibri" pitchFamily="34" charset="0"/>
              </a:rPr>
              <a:t>         даже зайцы и медведи.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А жирафы и слоны </a:t>
            </a:r>
          </a:p>
          <a:p>
            <a:r>
              <a:rPr lang="ru-RU" sz="4000" b="1">
                <a:latin typeface="Calibri" pitchFamily="34" charset="0"/>
              </a:rPr>
              <a:t>           скачут прямо до луны.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              Кошки, белки, утки, свинки - </a:t>
            </a:r>
          </a:p>
          <a:p>
            <a:r>
              <a:rPr lang="ru-RU" sz="4000" b="1">
                <a:latin typeface="Calibri" pitchFamily="34" charset="0"/>
              </a:rPr>
              <a:t>               все на утренней разминке!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            Всем прибавилось настроенья </a:t>
            </a:r>
          </a:p>
          <a:p>
            <a:r>
              <a:rPr lang="ru-RU" sz="4000" b="1">
                <a:latin typeface="Calibri" pitchFamily="34" charset="0"/>
              </a:rPr>
              <a:t>                  от такого пробужденья.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5500688" y="642938"/>
            <a:ext cx="1500187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3" name="Picture 4" descr="dis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3"/>
            <a:ext cx="20272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2" descr="panda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2428875"/>
            <a:ext cx="17145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40769">
            <a:off x="6570663" y="2863850"/>
            <a:ext cx="7286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3" descr="Рисунок4"/>
          <p:cNvPicPr>
            <a:picLocks noChangeAspect="1" noChangeArrowheads="1"/>
          </p:cNvPicPr>
          <p:nvPr/>
        </p:nvPicPr>
        <p:blipFill>
          <a:blip r:embed="rId2"/>
          <a:srcRect l="26563" t="27364" b="41536"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5500688" y="642938"/>
            <a:ext cx="1500187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285750" y="214313"/>
            <a:ext cx="1500188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5" name="Picture 7" descr="730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571875"/>
            <a:ext cx="19018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066aa0d786db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2295525" y="0"/>
            <a:ext cx="3257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34802">
            <a:off x="5675313" y="4437063"/>
            <a:ext cx="889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butterfly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357313"/>
            <a:ext cx="135731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5"/>
          <p:cNvSpPr>
            <a:spLocks noChangeArrowheads="1"/>
          </p:cNvSpPr>
          <p:nvPr/>
        </p:nvSpPr>
        <p:spPr bwMode="auto">
          <a:xfrm>
            <a:off x="357188" y="2457450"/>
            <a:ext cx="85010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Солнышко лучистое, любит скакать,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С облачка на облачко перелетать!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                      Все вместе!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пять.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                        Еще раз!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20490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37912">
            <a:off x="8196263" y="3141663"/>
            <a:ext cx="8239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40769">
            <a:off x="709613" y="3721100"/>
            <a:ext cx="7286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264 -0.00695 C -0.03368 -0.03982 0.0401 -0.06019 0.12188 -0.06019 C 0.20382 -0.06019 0.2776 -0.03982 0.32691 -0.00695 C 0.2776 0.02569 0.20382 0.04629 0.12188 0.04629 C 0.0401 0.04629 -0.03368 0.02569 -0.08264 -0.00695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MS-Zvuk-na-sms(muzofon.com) (1)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438900" y="3709988"/>
            <a:ext cx="304800" cy="304800"/>
          </a:xfrm>
        </p:spPr>
      </p:pic>
      <p:pic>
        <p:nvPicPr>
          <p:cNvPr id="3074" name="Picture 2" descr="C:\Users\настенька-солнышко\Desktop\ИРКА - ДЫРКА\11971542601675001438kuba_Envelope_2.svg_.hi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000125"/>
            <a:ext cx="6357937" cy="464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3" descr="Рисунок4"/>
          <p:cNvPicPr>
            <a:picLocks noChangeAspect="1" noChangeArrowheads="1"/>
          </p:cNvPicPr>
          <p:nvPr/>
        </p:nvPicPr>
        <p:blipFill>
          <a:blip r:embed="rId2"/>
          <a:srcRect l="26563" t="27364" b="41536"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357188" y="714375"/>
            <a:ext cx="8215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latin typeface="Calibri" pitchFamily="34" charset="0"/>
            </a:endParaRPr>
          </a:p>
          <a:p>
            <a:endParaRPr lang="ru-RU" sz="4000">
              <a:latin typeface="Calibri" pitchFamily="34" charset="0"/>
            </a:endParaRPr>
          </a:p>
        </p:txBody>
      </p:sp>
      <p:pic>
        <p:nvPicPr>
          <p:cNvPr id="21508" name="Picture 5" descr="j03433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0525" y="3786188"/>
            <a:ext cx="36734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357188" y="285750"/>
            <a:ext cx="84296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С чувством полного удовлетворенья в заключенье – упражненье: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Встали тихо на носочки, </a:t>
            </a:r>
          </a:p>
          <a:p>
            <a:r>
              <a:rPr lang="ru-RU" sz="4000" b="1">
                <a:latin typeface="Calibri" pitchFamily="34" charset="0"/>
              </a:rPr>
              <a:t>тянем руки что есть мочи!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Прям до неба дотянись, </a:t>
            </a:r>
          </a:p>
          <a:p>
            <a:r>
              <a:rPr lang="ru-RU" sz="4000" b="1">
                <a:latin typeface="Calibri" pitchFamily="34" charset="0"/>
              </a:rPr>
              <a:t>выдыхаем, руки вниз!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Поздравляем, все в порядке!</a:t>
            </a:r>
          </a:p>
          <a:p>
            <a:r>
              <a:rPr lang="ru-RU" sz="4000" b="1">
                <a:latin typeface="Calibri" pitchFamily="34" charset="0"/>
              </a:rPr>
              <a:t>                      Молодцы! </a:t>
            </a:r>
          </a:p>
          <a:p>
            <a:r>
              <a:rPr lang="ru-RU" sz="4000" b="1">
                <a:latin typeface="Calibri" pitchFamily="34" charset="0"/>
              </a:rPr>
              <a:t>                 Конец зарядки! </a:t>
            </a:r>
            <a:r>
              <a:rPr lang="ru-RU" sz="4000">
                <a:latin typeface="Calibri" pitchFamily="34" charset="0"/>
              </a:rPr>
              <a:t/>
            </a:r>
            <a:br>
              <a:rPr lang="ru-RU" sz="4000">
                <a:latin typeface="Calibri" pitchFamily="34" charset="0"/>
              </a:rPr>
            </a:br>
            <a:endParaRPr lang="ru-RU" sz="4000" b="1">
              <a:latin typeface="Calibri" pitchFamily="34" charset="0"/>
            </a:endParaRPr>
          </a:p>
        </p:txBody>
      </p:sp>
      <p:pic>
        <p:nvPicPr>
          <p:cNvPr id="21510" name="Picture 5" descr="8378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7750"/>
            <a:ext cx="2286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34802">
            <a:off x="8151813" y="3222625"/>
            <a:ext cx="889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 descr="D:\анимашки\анимашки\насекомые\butterfly1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1500" y="1857375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37912">
            <a:off x="6124575" y="2998788"/>
            <a:ext cx="82391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3" descr="Рисунок4"/>
          <p:cNvPicPr>
            <a:picLocks noChangeAspect="1" noChangeArrowheads="1"/>
          </p:cNvPicPr>
          <p:nvPr/>
        </p:nvPicPr>
        <p:blipFill>
          <a:blip r:embed="rId2"/>
          <a:srcRect l="26563" t="27364" b="41536"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5643563" y="500063"/>
            <a:ext cx="1357312" cy="857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285750" y="1571625"/>
            <a:ext cx="1500188" cy="7143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3" name="Picture 7" descr="730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3571875"/>
            <a:ext cx="19732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066aa0d786db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2000250" y="0"/>
            <a:ext cx="31956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72162">
            <a:off x="1022350" y="3784600"/>
            <a:ext cx="7905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D:\анимашки\анимашки\насекомые\B_Fly1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0"/>
            <a:ext cx="1143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Прямоугольник 5"/>
          <p:cNvSpPr>
            <a:spLocks noChangeArrowheads="1"/>
          </p:cNvSpPr>
          <p:nvPr/>
        </p:nvSpPr>
        <p:spPr bwMode="auto">
          <a:xfrm>
            <a:off x="428625" y="2457450"/>
            <a:ext cx="85010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Солнышко лучистое, любит скакать,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С облачка на облачко перелетать!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                       Все вместе!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</a:t>
            </a:r>
            <a:br>
              <a:rPr lang="ru-RU" sz="4000" b="1">
                <a:latin typeface="Calibri" pitchFamily="34" charset="0"/>
              </a:rPr>
            </a:br>
            <a:r>
              <a:rPr lang="ru-RU" sz="4000" b="1">
                <a:latin typeface="Calibri" pitchFamily="34" charset="0"/>
              </a:rPr>
              <a:t>Раз, два, три, четыре, пять.            </a:t>
            </a:r>
          </a:p>
          <a:p>
            <a:r>
              <a:rPr lang="ru-RU" sz="4000" b="1">
                <a:latin typeface="Calibri" pitchFamily="34" charset="0"/>
              </a:rPr>
              <a:t>                        Еще раз!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22538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37912">
            <a:off x="5718175" y="4713288"/>
            <a:ext cx="82391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7" descr="D:\анимашки\анимашки\насекомые\butterfly1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91500" y="1857375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9028 -0.01713 C -0.04132 -0.05 0.03246 -0.07037 0.11423 -0.07037 C 0.19618 -0.07037 0.26996 -0.05 0.31927 -0.01713 C 0.26996 0.01551 0.19618 0.03611 0.11423 0.03611 C 0.03246 0.03611 -0.04132 0.01551 -0.09028 -0.01713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3" descr="Рисунок4"/>
          <p:cNvPicPr>
            <a:picLocks noChangeAspect="1" noChangeArrowheads="1"/>
          </p:cNvPicPr>
          <p:nvPr/>
        </p:nvPicPr>
        <p:blipFill>
          <a:blip r:embed="rId3"/>
          <a:srcRect t="9375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066aa0d786db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2500313" y="-428625"/>
            <a:ext cx="34798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571604" y="2643182"/>
            <a:ext cx="55721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МОЛОДЦЫ !</a:t>
            </a:r>
          </a:p>
        </p:txBody>
      </p:sp>
      <p:pic>
        <p:nvPicPr>
          <p:cNvPr id="23557" name="Picture 5" descr="j03433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3929063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j03433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3714750"/>
            <a:ext cx="3929062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34802">
            <a:off x="7461250" y="3222625"/>
            <a:ext cx="889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 descr="butterfly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1143000"/>
            <a:ext cx="1511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7" descr="D:\анимашки\анимашки\насекомые\butterfly1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88" y="2500313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537912">
            <a:off x="485775" y="1333500"/>
            <a:ext cx="7207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320898491_dogonyal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25" y="0"/>
            <a:ext cx="2000250" cy="714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г о н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00375" y="571500"/>
            <a:ext cx="335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с в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т о ф о р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643313" y="1143000"/>
            <a:ext cx="4214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а п р е щ а ю щ и 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928938" y="1714500"/>
            <a:ext cx="2928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т р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т у а р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786063" y="2286000"/>
            <a:ext cx="2151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Д Т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П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86000" y="2857500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з е б р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214438" y="3429000"/>
            <a:ext cx="4071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п е р е к р е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т о к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14688" y="3929063"/>
            <a:ext cx="3236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и м а н и е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214688" y="4500563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л е с о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57500" y="5072063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и н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п е к  т о р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214563" y="5643563"/>
            <a:ext cx="2109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к ю в е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Т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643313" y="6211888"/>
            <a:ext cx="582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Ь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683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Помести знаки в нужное окно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28813" y="1071563"/>
            <a:ext cx="5849937" cy="5786437"/>
          </a:xfrm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143000"/>
            <a:ext cx="12144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071563"/>
            <a:ext cx="11922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1000125"/>
            <a:ext cx="1214437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1071563"/>
            <a:ext cx="12271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 на картинке  ведет себя правильно, а кто неправильно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2000250"/>
            <a:ext cx="6000750" cy="4857750"/>
          </a:xfr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2143125"/>
            <a:ext cx="12144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2143125"/>
            <a:ext cx="11430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14563" y="15716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Правильно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57750" y="164306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Неправильно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2143125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2143125"/>
            <a:ext cx="12144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Помести знаки в нужное окно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28813" y="1143000"/>
            <a:ext cx="5429250" cy="5527675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428750"/>
            <a:ext cx="128587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286250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2000250"/>
            <a:ext cx="1174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0" y="4286250"/>
            <a:ext cx="11430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2.59259E-6 L 0.18282 -0.061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45347 -0.440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1644 L -0.29792 -0.1108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62101 -0.4391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571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Укажи  знак пешеходного  перехода и тех,  кто переходит дорогу правильно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1500188"/>
            <a:ext cx="5715000" cy="5357812"/>
          </a:xfr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1428750"/>
            <a:ext cx="121443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1500188"/>
            <a:ext cx="120967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1571625"/>
            <a:ext cx="121443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1643063"/>
            <a:ext cx="12144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5716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Укажи  знак подземного  перехода и тех,  кто ведет себя на дороге правильно,  а кто неправильно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1600200"/>
            <a:ext cx="5500687" cy="5257800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00500" y="3000375"/>
            <a:ext cx="1857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Black" pitchFamily="34" charset="0"/>
              </a:rPr>
              <a:t>ПРАВИЛЬНО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86500" y="3000375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Arial Black" pitchFamily="34" charset="0"/>
              </a:rPr>
              <a:t>НЕПРАВИЛЬНО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1643063"/>
            <a:ext cx="12811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1643063"/>
            <a:ext cx="1214437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1643063"/>
            <a:ext cx="11668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1643063"/>
            <a:ext cx="128587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eb4fdaabe5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2786082" cy="3154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Sk3hu9la9M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86229" y="285728"/>
            <a:ext cx="4472019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настенька-солнышко\Desktop\ИРКА - ДЫРКА\nush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2593021" cy="28621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настенька-солнышко\Desktop\ИРКА - ДЫРКА\Карыч-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786190"/>
            <a:ext cx="2551747" cy="2714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Счастливого пути!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6" descr="C:\Users\настенька-солнышко\Desktop\ИРКА - ДЫРКА\fbe91c498e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428750"/>
            <a:ext cx="51435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Улица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214438"/>
            <a:ext cx="6762750" cy="5114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2786058"/>
            <a:ext cx="4929190" cy="3742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1_7blvcrqyr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357166"/>
            <a:ext cx="5000628" cy="3761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5" descr="svetofor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642938"/>
            <a:ext cx="4602162" cy="4897437"/>
          </a:xfrm>
        </p:spPr>
      </p:pic>
      <p:pic>
        <p:nvPicPr>
          <p:cNvPr id="7171" name="Содержимое 9" descr="Svet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857250"/>
            <a:ext cx="36210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12" descr="av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75" y="285750"/>
            <a:ext cx="2428875" cy="2857500"/>
          </a:xfrm>
        </p:spPr>
      </p:pic>
      <p:pic>
        <p:nvPicPr>
          <p:cNvPr id="8195" name="Содержимое 13" descr="подземный-переход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14688" y="214313"/>
            <a:ext cx="3000375" cy="3000375"/>
          </a:xfrm>
        </p:spPr>
      </p:pic>
      <p:pic>
        <p:nvPicPr>
          <p:cNvPr id="8196" name="Picture 4" descr="C:\Users\настенька-солнышко\Desktop\ИРКА - ДЫРКА\еро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3514725"/>
            <a:ext cx="26924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настенька-солнышко\Desktop\ИРКА - ДЫРКА\4047_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3500438"/>
            <a:ext cx="25669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C:\Users\настенька-солнышко\Desktop\ИРКА - ДЫРКА\укрэ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500438"/>
            <a:ext cx="25527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C:\Users\настенька-солнышко\Desktop\ИРКА - ДЫРКА\pereho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285750"/>
            <a:ext cx="26431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detsky_znak_-_PDD_dlya_detey_Smeshariki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1125"/>
            <a:ext cx="9185275" cy="68183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4" descr="foto.cheb.ru-149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252</Words>
  <Application>Microsoft Office PowerPoint</Application>
  <PresentationFormat>Экран (4:3)</PresentationFormat>
  <Paragraphs>72</Paragraphs>
  <Slides>30</Slides>
  <Notes>6</Notes>
  <HiddenSlides>1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Arial Black</vt:lpstr>
      <vt:lpstr>Times New Roman</vt:lpstr>
      <vt:lpstr>Тема Office</vt:lpstr>
      <vt:lpstr>Слайд 1</vt:lpstr>
      <vt:lpstr>Слайд 2</vt:lpstr>
      <vt:lpstr>Слайд 3</vt:lpstr>
      <vt:lpstr>Улица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Помести знаки в нужное окно</vt:lpstr>
      <vt:lpstr>Кто на картинке  ведет себя правильно, а кто неправильно</vt:lpstr>
      <vt:lpstr>Помести знаки в нужное окно</vt:lpstr>
      <vt:lpstr>Укажи  знак пешеходного  перехода и тех,  кто переходит дорогу правильно</vt:lpstr>
      <vt:lpstr>Укажи  знак подземного  перехода и тех,  кто ведет себя на дороге правильно,  а кто неправильно</vt:lpstr>
      <vt:lpstr>Счастливого пути!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настенька-солнышко</dc:creator>
  <cp:lastModifiedBy>настенька-солнышко</cp:lastModifiedBy>
  <cp:revision>58</cp:revision>
  <dcterms:created xsi:type="dcterms:W3CDTF">2013-02-25T14:58:17Z</dcterms:created>
  <dcterms:modified xsi:type="dcterms:W3CDTF">2017-04-06T08:51:32Z</dcterms:modified>
</cp:coreProperties>
</file>